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3" r:id="rId4"/>
    <p:sldId id="261" r:id="rId5"/>
    <p:sldId id="262" r:id="rId6"/>
    <p:sldId id="264" r:id="rId7"/>
    <p:sldId id="256" r:id="rId8"/>
    <p:sldId id="257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84" autoAdjust="0"/>
  </p:normalViewPr>
  <p:slideViewPr>
    <p:cSldViewPr snapToGrid="0" snapToObjects="1">
      <p:cViewPr varScale="1">
        <p:scale>
          <a:sx n="88" d="100"/>
          <a:sy n="88" d="100"/>
        </p:scale>
        <p:origin x="-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97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2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1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5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4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0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B848C-9872-D546-8158-DB229A09FEAC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1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2.emf"/><Relationship Id="rId10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78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AC Power Grid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2" y="1288144"/>
            <a:ext cx="2396127" cy="38372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872" y="729264"/>
            <a:ext cx="244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60 Hz, 120 V</a:t>
            </a:r>
            <a:r>
              <a:rPr lang="en-US" sz="2800" baseline="-25000" dirty="0" smtClean="0"/>
              <a:t>RMS</a:t>
            </a:r>
            <a:endParaRPr lang="en-US" sz="2800" baseline="-2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6" y="3681188"/>
            <a:ext cx="4318000" cy="287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145" y="5179787"/>
            <a:ext cx="3285266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875" y="300335"/>
            <a:ext cx="4254696" cy="31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3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19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DC vs. AC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97" y="1593989"/>
            <a:ext cx="3317314" cy="4245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857" y="1122274"/>
            <a:ext cx="28616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Thomas Edison - DC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54" y="1597320"/>
            <a:ext cx="2890389" cy="4262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90754" y="1122274"/>
            <a:ext cx="27415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Westinghouse - AC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713" y="5971735"/>
            <a:ext cx="2304143" cy="739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851" y="5875701"/>
            <a:ext cx="835315" cy="8353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3267817"/>
            <a:ext cx="7096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VS.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29254" y="679377"/>
            <a:ext cx="898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 the late 1800s, these two guys fought fiercely over the power grid.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107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434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Why did AC win?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9" y="1125567"/>
            <a:ext cx="5052139" cy="2841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65522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Transmission lines have some resistance, so energy is lost to Joule heating.</a:t>
            </a:r>
            <a:endParaRPr lang="en-US" sz="22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514230"/>
              </p:ext>
            </p:extLst>
          </p:nvPr>
        </p:nvGraphicFramePr>
        <p:xfrm>
          <a:off x="6388012" y="1197717"/>
          <a:ext cx="1452769" cy="1072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4" imgW="533400" imgH="393700" progId="Equation.3">
                  <p:embed/>
                </p:oleObj>
              </mc:Choice>
              <mc:Fallback>
                <p:oleObj name="Equation" r:id="rId4" imgW="533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88012" y="1197717"/>
                        <a:ext cx="1452769" cy="1072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813808"/>
              </p:ext>
            </p:extLst>
          </p:nvPr>
        </p:nvGraphicFramePr>
        <p:xfrm>
          <a:off x="6122493" y="2644894"/>
          <a:ext cx="2329683" cy="799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6" imgW="927100" imgH="317500" progId="Equation.3">
                  <p:embed/>
                </p:oleObj>
              </mc:Choice>
              <mc:Fallback>
                <p:oleObj name="Equation" r:id="rId6" imgW="9271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22493" y="2644894"/>
                        <a:ext cx="2329683" cy="799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165412"/>
              </p:ext>
            </p:extLst>
          </p:nvPr>
        </p:nvGraphicFramePr>
        <p:xfrm>
          <a:off x="663766" y="5157514"/>
          <a:ext cx="22653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8" imgW="901700" imgH="241300" progId="Equation.3">
                  <p:embed/>
                </p:oleObj>
              </mc:Choice>
              <mc:Fallback>
                <p:oleObj name="Equation" r:id="rId8" imgW="901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3766" y="5157514"/>
                        <a:ext cx="2265362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530476"/>
              </p:ext>
            </p:extLst>
          </p:nvPr>
        </p:nvGraphicFramePr>
        <p:xfrm>
          <a:off x="806790" y="4539842"/>
          <a:ext cx="197802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10" imgW="787400" imgH="215900" progId="Equation.3">
                  <p:embed/>
                </p:oleObj>
              </mc:Choice>
              <mc:Fallback>
                <p:oleObj name="Equation" r:id="rId10" imgW="787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6790" y="4539842"/>
                        <a:ext cx="1978025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789845"/>
              </p:ext>
            </p:extLst>
          </p:nvPr>
        </p:nvGraphicFramePr>
        <p:xfrm>
          <a:off x="4616563" y="4467692"/>
          <a:ext cx="4306887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12" imgW="1714500" imgH="431800" progId="Equation.3">
                  <p:embed/>
                </p:oleObj>
              </mc:Choice>
              <mc:Fallback>
                <p:oleObj name="Equation" r:id="rId12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16563" y="4467692"/>
                        <a:ext cx="4306887" cy="108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ight Arrow 13"/>
          <p:cNvSpPr/>
          <p:nvPr/>
        </p:nvSpPr>
        <p:spPr>
          <a:xfrm>
            <a:off x="3160443" y="4935281"/>
            <a:ext cx="1082344" cy="29814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3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633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High Voltage Transmission Lines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" y="3339284"/>
            <a:ext cx="9144000" cy="3386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365" y="821303"/>
            <a:ext cx="6083300" cy="238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5978" y="1577013"/>
            <a:ext cx="29592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AC voltages can easily be increased using a </a:t>
            </a:r>
            <a:r>
              <a:rPr lang="en-US" sz="2600" i="1" dirty="0" smtClean="0"/>
              <a:t>transformer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86200"/>
              </p:ext>
            </p:extLst>
          </p:nvPr>
        </p:nvGraphicFramePr>
        <p:xfrm>
          <a:off x="6015978" y="690054"/>
          <a:ext cx="3066213" cy="77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5" imgW="1714500" imgH="431800" progId="Equation.3">
                  <p:embed/>
                </p:oleObj>
              </mc:Choice>
              <mc:Fallback>
                <p:oleObj name="Equation" r:id="rId5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5978" y="690054"/>
                        <a:ext cx="3066213" cy="774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13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5138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Power Grids of the Future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4" y="1830521"/>
            <a:ext cx="4622820" cy="372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744" y="909109"/>
            <a:ext cx="46228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In China, much of the population lives on the east coast. 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40" y="1867101"/>
            <a:ext cx="3517691" cy="4687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5240" y="666773"/>
            <a:ext cx="372710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Power in sent across the country by1 Million volt transmission lines!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636793"/>
            <a:ext cx="48930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But most of the energy resources are located in the west.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524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5903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Meanwhile, back in the USA…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48" y="1659486"/>
            <a:ext cx="5310351" cy="3982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7487" y="678227"/>
            <a:ext cx="85721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Much of the electrical infrastructure in the US is over 50 years old, </a:t>
            </a:r>
            <a:r>
              <a:rPr lang="en-US" sz="2600" b="1" dirty="0" smtClean="0"/>
              <a:t>close to the end of its estimated lifetime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64" y="4166995"/>
            <a:ext cx="3217630" cy="2413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733" b="8419"/>
          <a:stretch/>
        </p:blipFill>
        <p:spPr>
          <a:xfrm>
            <a:off x="5610226" y="1659486"/>
            <a:ext cx="3178404" cy="2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8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la-Model-s-P85D-exterio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2556"/>
            <a:ext cx="9144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3723"/>
            <a:ext cx="7045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Tesla Models S – All electric, 400 HP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0838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832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 Induction Motor – 1,000 Amps at 300 V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8078"/>
            <a:ext cx="5965844" cy="3965222"/>
          </a:xfrm>
          <a:prstGeom prst="rect">
            <a:avLst/>
          </a:prstGeom>
        </p:spPr>
      </p:pic>
      <p:pic>
        <p:nvPicPr>
          <p:cNvPr id="3" name="Picture 2" descr="statorRot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5" y="4354687"/>
            <a:ext cx="5476875" cy="2438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1023" y="848078"/>
            <a:ext cx="29329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300,000 W = 400 HP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6217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734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Power Inverter - DC to AC Conversion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234"/>
            <a:ext cx="6514944" cy="3664656"/>
          </a:xfrm>
          <a:prstGeom prst="rect">
            <a:avLst/>
          </a:prstGeom>
        </p:spPr>
      </p:pic>
      <p:pic>
        <p:nvPicPr>
          <p:cNvPr id="2" name="Picture 1" descr="Inverter_CJC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014" y="3513666"/>
            <a:ext cx="4652985" cy="3344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881" y="4465392"/>
            <a:ext cx="436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Q: Lithium ion batteries are DC, so why not just use a DC motor?</a:t>
            </a:r>
          </a:p>
          <a:p>
            <a:endParaRPr lang="en-US" sz="2400" dirty="0" smtClean="0"/>
          </a:p>
          <a:p>
            <a:r>
              <a:rPr lang="en-US" sz="2400" dirty="0" smtClean="0"/>
              <a:t>A: DC motors require </a:t>
            </a:r>
            <a:r>
              <a:rPr lang="en-US" sz="2400" i="1" dirty="0" smtClean="0"/>
              <a:t>rare</a:t>
            </a:r>
            <a:r>
              <a:rPr lang="en-US" sz="2400" dirty="0" smtClean="0"/>
              <a:t> </a:t>
            </a:r>
            <a:r>
              <a:rPr lang="en-US" sz="2400" i="1" dirty="0" smtClean="0"/>
              <a:t>earth magnets</a:t>
            </a:r>
            <a:r>
              <a:rPr lang="en-US" sz="2400" dirty="0" smtClean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798" y="780665"/>
            <a:ext cx="3557202" cy="274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6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198</Words>
  <Application>Microsoft Macintosh PowerPoint</Application>
  <PresentationFormat>On-screen Show (4:3)</PresentationFormat>
  <Paragraphs>24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Rumbach</dc:creator>
  <cp:lastModifiedBy>Paul Rumbach</cp:lastModifiedBy>
  <cp:revision>21</cp:revision>
  <dcterms:created xsi:type="dcterms:W3CDTF">2015-10-05T21:34:59Z</dcterms:created>
  <dcterms:modified xsi:type="dcterms:W3CDTF">2016-02-11T18:36:22Z</dcterms:modified>
</cp:coreProperties>
</file>